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AEAE3-7EFD-4A46-ABC3-A231C88C03EF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1127A-8E6D-417E-8C9C-A3FBF2F5D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9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69B4-7754-4CF8-AD85-7FEF6C07B76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8736B8-CC17-4913-AD90-1F14725ABE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B2218C-07FF-4B76-805F-7D85002368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condeluci.com/" TargetMode="External"/><Relationship Id="rId2" Type="http://schemas.openxmlformats.org/officeDocument/2006/relationships/hyperlink" Target="mailto:acondeluci@ucpclass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600" dirty="0" smtClean="0"/>
              <a:t>The Power </a:t>
            </a:r>
            <a:r>
              <a:rPr lang="en-US" sz="5600" smtClean="0"/>
              <a:t>and Potency </a:t>
            </a:r>
            <a:r>
              <a:rPr lang="en-US" sz="5600" dirty="0" smtClean="0"/>
              <a:t>of Social Capital</a:t>
            </a:r>
            <a:endParaRPr lang="en-US" sz="5600" dirty="0">
              <a:effectLst>
                <a:outerShdw blurRad="38100" dist="38100" dir="2700000" algn="tl">
                  <a:srgbClr val="DDDDDD"/>
                </a:outerShdw>
              </a:effectLst>
              <a:latin typeface="Arial Narrow" charset="0"/>
              <a:ea typeface="ＭＳ Ｐゴシック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 Condeluci, PhD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ea typeface="ＭＳ Ｐゴシック" charset="0"/>
              </a:rPr>
              <a:t>CLASS </a:t>
            </a:r>
            <a:endParaRPr lang="en-US" sz="3000" dirty="0">
              <a:effectLst>
                <a:outerShdw blurRad="38100" dist="38100" dir="2700000" algn="tl">
                  <a:srgbClr val="DDDDDD"/>
                </a:outerShdw>
              </a:effectLst>
              <a:latin typeface="Arial Narrow" charset="0"/>
              <a:ea typeface="ＭＳ Ｐゴシック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562600"/>
            <a:ext cx="5087744" cy="111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getting jobs</a:t>
            </a:r>
          </a:p>
          <a:p>
            <a:r>
              <a:rPr lang="en-US" dirty="0" smtClean="0"/>
              <a:t>People keeping jobs</a:t>
            </a:r>
          </a:p>
          <a:p>
            <a:r>
              <a:rPr lang="en-US" dirty="0" smtClean="0"/>
              <a:t>People being safe</a:t>
            </a:r>
          </a:p>
          <a:p>
            <a:r>
              <a:rPr lang="en-US" dirty="0" smtClean="0"/>
              <a:t>People being psychologically stable</a:t>
            </a:r>
          </a:p>
          <a:p>
            <a:r>
              <a:rPr lang="en-US" dirty="0" smtClean="0"/>
              <a:t>People framing their identity/self confidence</a:t>
            </a:r>
          </a:p>
          <a:p>
            <a:r>
              <a:rPr lang="en-US" dirty="0" smtClean="0"/>
              <a:t>People advancing/achieving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Finally, Social Capital assists 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06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“Without friends, the world is a wilderness”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Wadsworth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50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Informational – things we learn from friends</a:t>
            </a:r>
          </a:p>
          <a:p>
            <a:endParaRPr lang="en-US" dirty="0"/>
          </a:p>
          <a:p>
            <a:r>
              <a:rPr lang="en-US" dirty="0" smtClean="0"/>
              <a:t>Emotional – knowing we have friends behind us</a:t>
            </a:r>
          </a:p>
          <a:p>
            <a:endParaRPr lang="en-US" dirty="0"/>
          </a:p>
          <a:p>
            <a:r>
              <a:rPr lang="en-US" dirty="0" smtClean="0"/>
              <a:t>Instrumental – actual things we get from friends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Capital creates 3 values: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5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“If you belong to no group or community, and decide to join one, you cut your risk of dying in half over the next year”</a:t>
            </a:r>
          </a:p>
          <a:p>
            <a:pPr marL="0" indent="0">
              <a:buNone/>
            </a:pPr>
            <a:r>
              <a:rPr lang="en-US" dirty="0" smtClean="0"/>
              <a:t>					Robert Putnam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35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Acquaintanceships – people we know</a:t>
            </a:r>
          </a:p>
          <a:p>
            <a:endParaRPr lang="en-US" dirty="0"/>
          </a:p>
          <a:p>
            <a:r>
              <a:rPr lang="en-US" dirty="0" smtClean="0"/>
              <a:t>Friendships – people we do things with</a:t>
            </a:r>
          </a:p>
          <a:p>
            <a:endParaRPr lang="en-US" dirty="0"/>
          </a:p>
          <a:p>
            <a:r>
              <a:rPr lang="en-US" dirty="0" smtClean="0"/>
              <a:t>Covenant – people we love and trust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Categories of Social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45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These are the friends we make when we find similarities.  This is when we like the same thing or share an interest.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11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when our initial friends become more important to us.  We create a bond with these people and they become more and our trust and love grow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23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Acquaintanceships – Bridging experiences</a:t>
            </a:r>
          </a:p>
          <a:p>
            <a:r>
              <a:rPr lang="en-US" dirty="0" smtClean="0"/>
              <a:t>Friendships – Bridging/Bonding experiences</a:t>
            </a:r>
          </a:p>
          <a:p>
            <a:r>
              <a:rPr lang="en-US" dirty="0" smtClean="0"/>
              <a:t>Covenant – Bonding experiences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transition is driven by:  Regularity - Similarity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Bridging to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62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</a:p>
          <a:p>
            <a:r>
              <a:rPr lang="en-US" dirty="0" smtClean="0"/>
              <a:t>Neighborhood</a:t>
            </a:r>
          </a:p>
          <a:p>
            <a:r>
              <a:rPr lang="en-US" dirty="0" smtClean="0"/>
              <a:t>Religious venues</a:t>
            </a:r>
          </a:p>
          <a:p>
            <a:r>
              <a:rPr lang="en-US" dirty="0" smtClean="0"/>
              <a:t>Work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Clubs, Groups, and Associations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find Social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94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So……..how do we develop Social Capital?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686800" cy="2819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ea typeface="ＭＳ Ｐゴシック" pitchFamily="34" charset="-128"/>
              </a:rPr>
              <a:t>Friendships and relationships we develop and grow as we become members of various communities.  </a:t>
            </a:r>
            <a:endParaRPr lang="en-US" sz="28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ea typeface="ＭＳ Ｐゴシック" pitchFamily="34" charset="-128"/>
              </a:rPr>
              <a:t>These relationships actually make our lives better!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Capital is…..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Identify our key areas of interest/affinities</a:t>
            </a:r>
          </a:p>
          <a:p>
            <a:r>
              <a:rPr lang="en-US" dirty="0" smtClean="0"/>
              <a:t>Find the matching cluster/venue in community</a:t>
            </a:r>
          </a:p>
          <a:p>
            <a:r>
              <a:rPr lang="en-US" dirty="0" smtClean="0"/>
              <a:t>Understand how communities behave</a:t>
            </a:r>
          </a:p>
          <a:p>
            <a:r>
              <a:rPr lang="en-US" dirty="0" smtClean="0"/>
              <a:t>Finding a gatekeeper to acceptance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Steps to Social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69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natural player in a community who has influence on other members.  They might be formal or informal players who set the tone for what others do in the community</a:t>
            </a:r>
          </a:p>
          <a:p>
            <a:pPr marL="0" indent="0">
              <a:buNone/>
            </a:pPr>
            <a:r>
              <a:rPr lang="en-US" dirty="0" smtClean="0"/>
              <a:t>Key theories – Social Influence/Value juxtaposition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Gatekeepers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54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magic of Social Capital is when similarity overrides difference and creates a bridge.  Through this bridge people begin to relate and that synergy promotes an upward effect for all.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20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Connection with another person takes you deeper into your own soul.  Through others we get to know ourselves better.  This deeper fulfillment is the fuel that helps us lead a better life as it enlivens our humanness.  So connect with others, and do it often!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21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“What we do with our lives individually is not what determines whether we are a success.  What determines our success is how we affect the lives of others”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Albert Schweitzer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696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of Pittsburgh</a:t>
            </a:r>
          </a:p>
          <a:p>
            <a:pPr marL="0" indent="0">
              <a:buNone/>
            </a:pPr>
            <a:r>
              <a:rPr lang="en-US" dirty="0" smtClean="0"/>
              <a:t>1400 South Braddock Ave</a:t>
            </a:r>
          </a:p>
          <a:p>
            <a:pPr marL="0" indent="0">
              <a:buNone/>
            </a:pPr>
            <a:r>
              <a:rPr lang="en-US" dirty="0" smtClean="0"/>
              <a:t>Pittsburgh, PA 15218</a:t>
            </a:r>
          </a:p>
          <a:p>
            <a:pPr marL="0" indent="0">
              <a:buNone/>
            </a:pPr>
            <a:r>
              <a:rPr lang="en-US" dirty="0" smtClean="0"/>
              <a:t>412-246-2122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acondeluci@classcommunity.org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www.alcondeluci.com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acondeluci</a:t>
            </a:r>
            <a:r>
              <a:rPr lang="en-US" dirty="0" smtClean="0"/>
              <a:t> on Twitter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Condeluci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4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Social Capital is best understood from the framework of Interdependence.  All people have strengths and weaknesses – Interdependence is when we use our strengths to build relationships that help us in other parts of our lives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8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understand Social Capital and friendships we must first think about the importance of relationships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Consider this question!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7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could wish for 3 things for yourself, or for someone you love, what would you wish for?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Magic Wand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Healthfulness</a:t>
            </a:r>
          </a:p>
          <a:p>
            <a:r>
              <a:rPr lang="en-US" dirty="0" smtClean="0"/>
              <a:t>Happiness</a:t>
            </a:r>
          </a:p>
          <a:p>
            <a:r>
              <a:rPr lang="en-US" dirty="0" smtClean="0"/>
              <a:t>Longevity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3 most common answers are: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5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Healthfulness</a:t>
            </a:r>
          </a:p>
          <a:p>
            <a:r>
              <a:rPr lang="en-US" dirty="0" smtClean="0"/>
              <a:t>Happiness</a:t>
            </a:r>
          </a:p>
          <a:p>
            <a:r>
              <a:rPr lang="en-US" dirty="0" smtClean="0"/>
              <a:t>Longevity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Are all tied to – SOCIAL CAPITAL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Sociological Studies show that: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8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Quite simply, the more social capital you have, the more healthfulness, happiness, and longevity you have!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there is more!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46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Tolerance – giving people a chance</a:t>
            </a:r>
          </a:p>
          <a:p>
            <a:r>
              <a:rPr lang="en-US" dirty="0" smtClean="0"/>
              <a:t>Honesty – being truthful</a:t>
            </a:r>
          </a:p>
          <a:p>
            <a:r>
              <a:rPr lang="en-US" dirty="0" smtClean="0"/>
              <a:t>Kindness – being nice</a:t>
            </a:r>
          </a:p>
          <a:p>
            <a:r>
              <a:rPr lang="en-US" dirty="0" smtClean="0"/>
              <a:t>Compassion – caring about people</a:t>
            </a:r>
          </a:p>
          <a:p>
            <a:r>
              <a:rPr lang="en-US" dirty="0" smtClean="0"/>
              <a:t>Fairness – doing the right thing</a:t>
            </a:r>
          </a:p>
          <a:p>
            <a:r>
              <a:rPr lang="en-US" dirty="0" smtClean="0"/>
              <a:t>Integrity – being counted 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Capital is also related 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2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633</Words>
  <Application>Microsoft Office PowerPoint</Application>
  <PresentationFormat>On-screen Show (4:3)</PresentationFormat>
  <Paragraphs>113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Waveform</vt:lpstr>
      <vt:lpstr>The Power and Potency of Social Capital</vt:lpstr>
      <vt:lpstr>Social Capital is…..</vt:lpstr>
      <vt:lpstr>Interdependence</vt:lpstr>
      <vt:lpstr>PowerPoint Presentation</vt:lpstr>
      <vt:lpstr>The Magic Wand</vt:lpstr>
      <vt:lpstr>The 3 most common answers are:</vt:lpstr>
      <vt:lpstr>Sociological Studies show that:</vt:lpstr>
      <vt:lpstr>PowerPoint Presentation</vt:lpstr>
      <vt:lpstr>Social Capital is also related to:</vt:lpstr>
      <vt:lpstr>Finally, Social Capital assists with</vt:lpstr>
      <vt:lpstr>PowerPoint Presentation</vt:lpstr>
      <vt:lpstr>Social Capital creates 3 values:</vt:lpstr>
      <vt:lpstr>PowerPoint Presentation</vt:lpstr>
      <vt:lpstr>Major Categories of Social Capital</vt:lpstr>
      <vt:lpstr>Bridging Relationships</vt:lpstr>
      <vt:lpstr>Bonding Relationships</vt:lpstr>
      <vt:lpstr>From Bridging to Bonding</vt:lpstr>
      <vt:lpstr>Where we find Social Capital</vt:lpstr>
      <vt:lpstr>PowerPoint Presentation</vt:lpstr>
      <vt:lpstr>4 Steps to Social Capital</vt:lpstr>
      <vt:lpstr>Gatekeepers</vt:lpstr>
      <vt:lpstr>PowerPoint Presentation</vt:lpstr>
      <vt:lpstr>PowerPoint Presentation</vt:lpstr>
      <vt:lpstr>PowerPoint Presentation</vt:lpstr>
      <vt:lpstr>Al Condeluci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Social Capital</dc:title>
  <dc:creator>Shannon McCarty</dc:creator>
  <cp:lastModifiedBy>Clifford, Christine J</cp:lastModifiedBy>
  <cp:revision>4</cp:revision>
  <dcterms:created xsi:type="dcterms:W3CDTF">2014-04-02T12:38:43Z</dcterms:created>
  <dcterms:modified xsi:type="dcterms:W3CDTF">2017-10-02T12:29:27Z</dcterms:modified>
</cp:coreProperties>
</file>